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23"/>
  </p:notesMasterIdLst>
  <p:handoutMasterIdLst>
    <p:handoutMasterId r:id="rId24"/>
  </p:handoutMasterIdLst>
  <p:sldIdLst>
    <p:sldId id="265" r:id="rId2"/>
    <p:sldId id="354" r:id="rId3"/>
    <p:sldId id="365" r:id="rId4"/>
    <p:sldId id="366" r:id="rId5"/>
    <p:sldId id="367" r:id="rId6"/>
    <p:sldId id="370" r:id="rId7"/>
    <p:sldId id="371" r:id="rId8"/>
    <p:sldId id="305" r:id="rId9"/>
    <p:sldId id="372" r:id="rId10"/>
    <p:sldId id="373" r:id="rId11"/>
    <p:sldId id="374" r:id="rId12"/>
    <p:sldId id="261" r:id="rId13"/>
    <p:sldId id="262" r:id="rId14"/>
    <p:sldId id="263" r:id="rId15"/>
    <p:sldId id="267" r:id="rId16"/>
    <p:sldId id="375" r:id="rId17"/>
    <p:sldId id="376" r:id="rId18"/>
    <p:sldId id="377" r:id="rId19"/>
    <p:sldId id="378" r:id="rId20"/>
    <p:sldId id="355" r:id="rId21"/>
    <p:sldId id="29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423C5A-A43A-154C-8970-CDDC559D92CB}" v="5" dt="2021-02-17T04:07:17.293"/>
  </p1510:revLst>
</p1510:revInfo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951" autoAdjust="0"/>
    <p:restoredTop sz="94291" autoAdjust="0"/>
  </p:normalViewPr>
  <p:slideViewPr>
    <p:cSldViewPr snapToGrid="0" showGuides="1">
      <p:cViewPr varScale="1">
        <p:scale>
          <a:sx n="83" d="100"/>
          <a:sy n="83" d="100"/>
        </p:scale>
        <p:origin x="75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4FC672-C471-4DE1-8A49-42307BFF6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35" y="360665"/>
            <a:ext cx="3513600" cy="5923908"/>
          </a:xfrm>
          <a:prstGeom prst="rect">
            <a:avLst/>
          </a:prstGeom>
          <a:effectLst>
            <a:reflection endPos="0" dist="50800" dir="5400000" sy="-100000" algn="bl" rotWithShape="0"/>
            <a:softEdge rad="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0599" y="827426"/>
            <a:ext cx="8021053" cy="3596027"/>
          </a:xfrm>
        </p:spPr>
        <p:txBody>
          <a:bodyPr anchor="ctr">
            <a:noAutofit/>
          </a:bodyPr>
          <a:lstStyle/>
          <a:p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TRAINING OF CORE TRAINERS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CLINICAL PRACTICE GUIDELINES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MANAGEMENT OF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BREAST CANCER </a:t>
            </a:r>
            <a:b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(THIRD EDITION)</a:t>
            </a:r>
            <a:endParaRPr lang="en-MY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3012" y="4638669"/>
            <a:ext cx="8021053" cy="1655762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CC0066"/>
                </a:solidFill>
                <a:latin typeface="+mj-lt"/>
              </a:rPr>
              <a:t>FERTILITY PRESERVATION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CC7622-5109-4FEF-95A2-C0A046F9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Tamoxifen &amp; infertility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0"/>
            <a:ext cx="10076873" cy="4594469"/>
          </a:xfrm>
        </p:spPr>
        <p:txBody>
          <a:bodyPr>
            <a:normAutofit/>
          </a:bodyPr>
          <a:lstStyle/>
          <a:p>
            <a:r>
              <a:rPr lang="en-US" sz="3200" dirty="0"/>
              <a:t>NO permanent effects on menstrual function or fertility </a:t>
            </a:r>
          </a:p>
          <a:p>
            <a:r>
              <a:rPr lang="en-US" sz="3200" dirty="0"/>
              <a:t>Teratogenic - must be held before &amp; during pregnancy</a:t>
            </a:r>
          </a:p>
          <a:p>
            <a:r>
              <a:rPr lang="en-US" sz="3200" dirty="0"/>
              <a:t>The need to delay childbearing - a risk to fertility through ovarian aging</a:t>
            </a:r>
          </a:p>
          <a:p>
            <a:endParaRPr lang="en-MY" sz="3200" dirty="0"/>
          </a:p>
          <a:p>
            <a:endParaRPr lang="en-MY" sz="3200" dirty="0"/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44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Options of fertility preservation (FP)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0"/>
            <a:ext cx="10076873" cy="4594469"/>
          </a:xfrm>
        </p:spPr>
        <p:txBody>
          <a:bodyPr>
            <a:normAutofit/>
          </a:bodyPr>
          <a:lstStyle/>
          <a:p>
            <a:pPr marL="360363" indent="-360363">
              <a:buFont typeface="+mj-lt"/>
              <a:buAutoNum type="arabicPeriod"/>
            </a:pPr>
            <a:r>
              <a:rPr lang="en-US" sz="3200" dirty="0"/>
              <a:t>Embryo cryopreservation</a:t>
            </a:r>
          </a:p>
          <a:p>
            <a:pPr marL="360363" indent="-360363">
              <a:buFont typeface="+mj-lt"/>
              <a:buAutoNum type="arabicPeriod"/>
            </a:pPr>
            <a:r>
              <a:rPr lang="en-US" sz="3200" dirty="0"/>
              <a:t>Oocytes cryopreservation</a:t>
            </a:r>
          </a:p>
          <a:p>
            <a:pPr marL="360363" indent="-360363">
              <a:buFont typeface="+mj-lt"/>
              <a:buAutoNum type="arabicPeriod"/>
            </a:pPr>
            <a:r>
              <a:rPr lang="en-US" sz="3200" dirty="0"/>
              <a:t>Ovarian tissue cryopreservation</a:t>
            </a:r>
          </a:p>
          <a:p>
            <a:pPr marL="360363" indent="-360363">
              <a:buFont typeface="+mj-lt"/>
              <a:buAutoNum type="arabicPeriod"/>
            </a:pPr>
            <a:r>
              <a:rPr lang="en-US" sz="3200" dirty="0"/>
              <a:t>Gonadotropin-releasing hormone agonists (</a:t>
            </a:r>
            <a:r>
              <a:rPr lang="en-US" sz="3200" dirty="0" err="1"/>
              <a:t>GnRHa</a:t>
            </a:r>
            <a:r>
              <a:rPr lang="en-US" sz="3200" dirty="0"/>
              <a:t>) during chemotherapy</a:t>
            </a:r>
          </a:p>
          <a:p>
            <a:endParaRPr lang="en-MY" sz="3200" dirty="0"/>
          </a:p>
          <a:p>
            <a:endParaRPr lang="en-MY" sz="3200" dirty="0"/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5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4222F4C-01A6-412E-B738-EA2A45DA5D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4A798B2-42A4-4E09-BD4D-7E33C35CD4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4122830"/>
              </p:ext>
            </p:extLst>
          </p:nvPr>
        </p:nvGraphicFramePr>
        <p:xfrm>
          <a:off x="556590" y="781477"/>
          <a:ext cx="11067362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6680">
                  <a:extLst>
                    <a:ext uri="{9D8B030D-6E8A-4147-A177-3AD203B41FA5}">
                      <a16:colId xmlns:a16="http://schemas.microsoft.com/office/drawing/2014/main" val="505867045"/>
                    </a:ext>
                  </a:extLst>
                </a:gridCol>
                <a:gridCol w="3912432">
                  <a:extLst>
                    <a:ext uri="{9D8B030D-6E8A-4147-A177-3AD203B41FA5}">
                      <a16:colId xmlns:a16="http://schemas.microsoft.com/office/drawing/2014/main" val="560846623"/>
                    </a:ext>
                  </a:extLst>
                </a:gridCol>
                <a:gridCol w="3738250">
                  <a:extLst>
                    <a:ext uri="{9D8B030D-6E8A-4147-A177-3AD203B41FA5}">
                      <a16:colId xmlns:a16="http://schemas.microsoft.com/office/drawing/2014/main" val="2287255771"/>
                    </a:ext>
                  </a:extLst>
                </a:gridCol>
              </a:tblGrid>
              <a:tr h="335632">
                <a:tc>
                  <a:txBody>
                    <a:bodyPr/>
                    <a:lstStyle/>
                    <a:p>
                      <a:r>
                        <a:rPr lang="en-US" sz="2400" dirty="0"/>
                        <a:t>Ideal patients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Potential Benefits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Potential drawback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712354"/>
                  </a:ext>
                </a:extLst>
              </a:tr>
              <a:tr h="4258453">
                <a:tc>
                  <a:txBody>
                    <a:bodyPr/>
                    <a:lstStyle/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Post-pubertal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Has male partner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Has time for ovarian stimulation prior to starting cancer treatment (2 weeks)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Established technique - standard of care, widely available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More able to predict likelihood of success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Can be started any time of the cycle - both in  follicular &amp; luteal phase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Success rate - age dependent; 30 - 50% per embryo transfer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Requires time for ovarian stimulation before oocyte collection 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Oocyte retrieval must be completed before chemotherapy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Limited number of embryos usually generated per cycle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Potential costly financially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Limited data in cancer patients on live births with the use of previously cryopreserved embryos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1127144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3CD971A7-DDFC-4E46-A023-03DC82666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5954" y="14152"/>
            <a:ext cx="9029700" cy="67228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FP: Embryo cryopreservation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8BA9C4-F489-4934-9E09-76C7BEBBB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12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E07362-FA9C-41D0-9006-7A26368E32D6}"/>
              </a:ext>
            </a:extLst>
          </p:cNvPr>
          <p:cNvSpPr/>
          <p:nvPr/>
        </p:nvSpPr>
        <p:spPr>
          <a:xfrm>
            <a:off x="568046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28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B6FB56B-D5DD-44BB-9B34-5EAA4E73FB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6BC4FCB-7105-4596-953D-E626C210CD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5738939"/>
              </p:ext>
            </p:extLst>
          </p:nvPr>
        </p:nvGraphicFramePr>
        <p:xfrm>
          <a:off x="596348" y="1333425"/>
          <a:ext cx="10958343" cy="46328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2781">
                  <a:extLst>
                    <a:ext uri="{9D8B030D-6E8A-4147-A177-3AD203B41FA5}">
                      <a16:colId xmlns:a16="http://schemas.microsoft.com/office/drawing/2014/main" val="2499759301"/>
                    </a:ext>
                  </a:extLst>
                </a:gridCol>
                <a:gridCol w="3652781">
                  <a:extLst>
                    <a:ext uri="{9D8B030D-6E8A-4147-A177-3AD203B41FA5}">
                      <a16:colId xmlns:a16="http://schemas.microsoft.com/office/drawing/2014/main" val="2434734856"/>
                    </a:ext>
                  </a:extLst>
                </a:gridCol>
                <a:gridCol w="3652781">
                  <a:extLst>
                    <a:ext uri="{9D8B030D-6E8A-4147-A177-3AD203B41FA5}">
                      <a16:colId xmlns:a16="http://schemas.microsoft.com/office/drawing/2014/main" val="1380345734"/>
                    </a:ext>
                  </a:extLst>
                </a:gridCol>
              </a:tblGrid>
              <a:tr h="402201">
                <a:tc>
                  <a:txBody>
                    <a:bodyPr/>
                    <a:lstStyle/>
                    <a:p>
                      <a:r>
                        <a:rPr lang="en-US" sz="2400" dirty="0"/>
                        <a:t>Ideal patients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Potential Benefits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Potential drawback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5362737"/>
                  </a:ext>
                </a:extLst>
              </a:tr>
              <a:tr h="4175641">
                <a:tc>
                  <a:txBody>
                    <a:bodyPr/>
                    <a:lstStyle/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Post-pubertal women without a male partner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Women who do not wish to </a:t>
                      </a:r>
                      <a:r>
                        <a:rPr lang="en-US" sz="2400" dirty="0" err="1"/>
                        <a:t>fertilise</a:t>
                      </a:r>
                      <a:r>
                        <a:rPr lang="en-US" sz="2400" dirty="0"/>
                        <a:t> their oocytes at the time of cancer diagnosis</a:t>
                      </a:r>
                    </a:p>
                    <a:p>
                      <a:pPr marL="176213" marR="0" lvl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dirty="0"/>
                        <a:t>Where ethical or religious objections to embryo cryopreservation exist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2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Established technique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Can be started any time of the cycle - both in follicular &amp; luteal phase</a:t>
                      </a:r>
                    </a:p>
                    <a:p>
                      <a:pPr marL="176213" marR="0" lvl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dirty="0"/>
                        <a:t>Success rate - age dependent; for women &lt;36 years old - live birth rate is 20% lower than for equal number of frozen embryos - difference increases with 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Requires time for ovarian stimulation prior to chemotherapy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Potential costly financially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Limited data in cancer patients on live births with the use of previously cryopreserved oocytes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291058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E5DB36-BF9B-4875-9AD4-2A2DC3D91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37B6D2A-0D31-4B31-8B23-427C4C144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5954" y="254296"/>
            <a:ext cx="9029700" cy="807884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FP: Oocytes cryopreservation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06C5B5-96E1-4419-A31F-AF366DD03116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89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291EA3B-25F1-466F-8EE5-B405E1D60C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DE66CFF-5A31-4FEC-BE6C-2446C592D0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2964978"/>
              </p:ext>
            </p:extLst>
          </p:nvPr>
        </p:nvGraphicFramePr>
        <p:xfrm>
          <a:off x="661988" y="769440"/>
          <a:ext cx="10883467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8864">
                  <a:extLst>
                    <a:ext uri="{9D8B030D-6E8A-4147-A177-3AD203B41FA5}">
                      <a16:colId xmlns:a16="http://schemas.microsoft.com/office/drawing/2014/main" val="530172851"/>
                    </a:ext>
                  </a:extLst>
                </a:gridCol>
                <a:gridCol w="4147586">
                  <a:extLst>
                    <a:ext uri="{9D8B030D-6E8A-4147-A177-3AD203B41FA5}">
                      <a16:colId xmlns:a16="http://schemas.microsoft.com/office/drawing/2014/main" val="3586093807"/>
                    </a:ext>
                  </a:extLst>
                </a:gridCol>
                <a:gridCol w="3727017">
                  <a:extLst>
                    <a:ext uri="{9D8B030D-6E8A-4147-A177-3AD203B41FA5}">
                      <a16:colId xmlns:a16="http://schemas.microsoft.com/office/drawing/2014/main" val="833576258"/>
                    </a:ext>
                  </a:extLst>
                </a:gridCol>
              </a:tblGrid>
              <a:tr h="338934">
                <a:tc>
                  <a:txBody>
                    <a:bodyPr/>
                    <a:lstStyle/>
                    <a:p>
                      <a:r>
                        <a:rPr lang="en-US" sz="2400" dirty="0"/>
                        <a:t>Ideal patients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Potential Benefits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Potential drawback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74549"/>
                  </a:ext>
                </a:extLst>
              </a:tr>
              <a:tr h="4427491">
                <a:tc>
                  <a:txBody>
                    <a:bodyPr/>
                    <a:lstStyle/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/>
                        <a:t>Pre-pubertal girls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/>
                        <a:t>Women who do not have sufficient time for ovarian stimulation prior to commencing cancer treatment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/>
                        <a:t>Women who wish to cryopreserve ovarian tissue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/>
                        <a:t>Ovarian tissue harvesting requires 2 - 3 days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/>
                        <a:t>Minimal delay in initiating cancer RX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/>
                        <a:t>Male partner &amp; ovarian stimulation not required 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/>
                        <a:t>Spontaneous conception is possible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/>
                        <a:t>Can be performed at any time during menstrual cycle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/>
                        <a:t>Preserves a large number of primordial follicles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/>
                        <a:t>Low complication rate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/>
                        <a:t>Endocrine function may be restored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/>
                        <a:t>Requires surgical procedure to harvest &amp; reimplant tissue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/>
                        <a:t>Less suitable for patients with reduced ovarian reserve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/>
                        <a:t>Contraindicated in ovarian carcinoma or in cancers that </a:t>
                      </a:r>
                      <a:r>
                        <a:rPr lang="en-US" sz="2200" baseline="0" dirty="0" err="1"/>
                        <a:t>metastasise</a:t>
                      </a:r>
                      <a:r>
                        <a:rPr lang="en-US" sz="2200" baseline="0" dirty="0"/>
                        <a:t> to the ovaries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/>
                        <a:t>Ovarian tissue could potentially be seeded with malignant cells (high risk in </a:t>
                      </a:r>
                      <a:r>
                        <a:rPr lang="en-US" sz="2200" baseline="0" dirty="0" err="1"/>
                        <a:t>leukaemia</a:t>
                      </a:r>
                      <a:r>
                        <a:rPr lang="en-US" sz="2200" baseline="0" dirty="0"/>
                        <a:t> patients)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200" baseline="0" dirty="0"/>
                        <a:t>Less well established/used technique requires specialist </a:t>
                      </a:r>
                      <a:r>
                        <a:rPr lang="en-US" sz="2200" baseline="0" dirty="0" err="1"/>
                        <a:t>centre</a:t>
                      </a:r>
                      <a:endParaRPr lang="en-US" sz="2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5081209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0304E-A3FE-44CA-8E8B-F81C79300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14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C15A5E-BA94-4E3E-92EB-195606880AEF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E8876EB-E0A9-4C7D-8D0A-375C7B670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5954" y="-4317"/>
            <a:ext cx="9029700" cy="80788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FP: Ovarian tissue cryopreservation</a:t>
            </a:r>
            <a:endParaRPr lang="en-MY" b="1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8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2B572D6-2388-4F70-97FD-4EE62F7949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8E370D2-81F9-40FF-9FDB-D168C8D0D667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56252CC-76BC-485C-AA29-9D5FFA1F7E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486338"/>
              </p:ext>
            </p:extLst>
          </p:nvPr>
        </p:nvGraphicFramePr>
        <p:xfrm>
          <a:off x="742120" y="1379141"/>
          <a:ext cx="10747512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0280">
                  <a:extLst>
                    <a:ext uri="{9D8B030D-6E8A-4147-A177-3AD203B41FA5}">
                      <a16:colId xmlns:a16="http://schemas.microsoft.com/office/drawing/2014/main" val="48422311"/>
                    </a:ext>
                  </a:extLst>
                </a:gridCol>
                <a:gridCol w="3944728">
                  <a:extLst>
                    <a:ext uri="{9D8B030D-6E8A-4147-A177-3AD203B41FA5}">
                      <a16:colId xmlns:a16="http://schemas.microsoft.com/office/drawing/2014/main" val="337708133"/>
                    </a:ext>
                  </a:extLst>
                </a:gridCol>
                <a:gridCol w="3582504">
                  <a:extLst>
                    <a:ext uri="{9D8B030D-6E8A-4147-A177-3AD203B41FA5}">
                      <a16:colId xmlns:a16="http://schemas.microsoft.com/office/drawing/2014/main" val="3363331486"/>
                    </a:ext>
                  </a:extLst>
                </a:gridCol>
              </a:tblGrid>
              <a:tr h="4404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Ideal patients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Potential Benefits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Potential drawback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355014"/>
                  </a:ext>
                </a:extLst>
              </a:tr>
              <a:tr h="3578788">
                <a:tc>
                  <a:txBody>
                    <a:bodyPr/>
                    <a:lstStyle/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Premenopausal breast cancer patients who are candidates for chemotherapy (any age)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Administer at least 1 week before chemotherapy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Only strategy studied within RCTs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Minimal delay in initiating cancer therapy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Wide availability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No surgical procedures needed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Can be performed at any time during menstrual cycle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Preserves ovarian function during treatment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Limited data on success rates in terms of post-treatment pregnancies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/>
                        <a:t>Mechanism of action debated &amp; poorly understood</a:t>
                      </a:r>
                    </a:p>
                    <a:p>
                      <a:endParaRPr lang="en-US" sz="2400" dirty="0"/>
                    </a:p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210044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9C5D70-3F0A-4415-AEDA-8F6F815DC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E147ACD-FD6B-40EE-9159-BBBAC395D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5954" y="254296"/>
            <a:ext cx="9029700" cy="807884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FP: </a:t>
            </a:r>
            <a:r>
              <a:rPr lang="en-US" b="1" dirty="0" err="1">
                <a:solidFill>
                  <a:srgbClr val="CC0066"/>
                </a:solidFill>
              </a:rPr>
              <a:t>GnRHa</a:t>
            </a:r>
            <a:r>
              <a:rPr lang="en-US" b="1" dirty="0">
                <a:solidFill>
                  <a:srgbClr val="CC0066"/>
                </a:solidFill>
              </a:rPr>
              <a:t> during chemotherapy</a:t>
            </a:r>
            <a:endParaRPr lang="en-MY" b="1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32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FP: </a:t>
            </a:r>
            <a:r>
              <a:rPr lang="en-US" b="1" dirty="0" err="1">
                <a:solidFill>
                  <a:srgbClr val="CC0066"/>
                </a:solidFill>
              </a:rPr>
              <a:t>GnRHa</a:t>
            </a:r>
            <a:r>
              <a:rPr lang="en-US" b="1" dirty="0">
                <a:solidFill>
                  <a:srgbClr val="CC0066"/>
                </a:solidFill>
              </a:rPr>
              <a:t> during chemotherapy</a:t>
            </a:r>
            <a:r>
              <a:rPr lang="en-US" sz="2200" b="1" dirty="0">
                <a:solidFill>
                  <a:srgbClr val="CC0066"/>
                </a:solidFill>
              </a:rPr>
              <a:t>-2</a:t>
            </a:r>
            <a:endParaRPr lang="en-MY" sz="22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59374"/>
            <a:ext cx="10132291" cy="4796844"/>
          </a:xfrm>
        </p:spPr>
        <p:txBody>
          <a:bodyPr>
            <a:normAutofit fontScale="85000" lnSpcReduction="20000"/>
          </a:bodyPr>
          <a:lstStyle/>
          <a:p>
            <a:r>
              <a:rPr lang="en-US" sz="3300" dirty="0"/>
              <a:t>Possible mechanisms of action: decreased ovarian perfusion leading to reduced delivery of chemotherapy, prevention of recruitment of primor­dial follicles &amp; upregulation of anti­apoptotic pathways </a:t>
            </a:r>
          </a:p>
          <a:p>
            <a:r>
              <a:rPr lang="en-US" sz="3300" dirty="0"/>
              <a:t>A meta-analysis showed that premature ovarian insufficiency was lower in patients who had </a:t>
            </a:r>
            <a:r>
              <a:rPr lang="en-US" sz="3300" dirty="0" err="1"/>
              <a:t>GnRHa</a:t>
            </a:r>
            <a:r>
              <a:rPr lang="en-US" sz="3300" dirty="0"/>
              <a:t> during chemotherapy compared with those who did not (OR=0.38, 95% CI 0.26 to 0.57).</a:t>
            </a:r>
            <a:r>
              <a:rPr lang="en-US" sz="3300" baseline="30000" dirty="0"/>
              <a:t>116</a:t>
            </a:r>
          </a:p>
          <a:p>
            <a:r>
              <a:rPr lang="en-US" sz="3300" dirty="0"/>
              <a:t>American Society of Clinical Oncology 2018 - </a:t>
            </a:r>
            <a:r>
              <a:rPr lang="en-US" sz="3300" dirty="0" err="1"/>
              <a:t>GnRHa</a:t>
            </a:r>
            <a:r>
              <a:rPr lang="en-US" sz="3300" dirty="0"/>
              <a:t> is not an alternative to egg or embryo cryopreservation. </a:t>
            </a:r>
            <a:r>
              <a:rPr lang="en-US" sz="3300" baseline="30000" dirty="0"/>
              <a:t>115</a:t>
            </a:r>
          </a:p>
          <a:p>
            <a:endParaRPr lang="en-MY" sz="2600" dirty="0"/>
          </a:p>
          <a:p>
            <a:pPr marL="0" indent="0">
              <a:buNone/>
            </a:pPr>
            <a:r>
              <a:rPr lang="en-MY" sz="1600" dirty="0"/>
              <a:t>115. </a:t>
            </a:r>
            <a:r>
              <a:rPr lang="en-MY" sz="1600" dirty="0" err="1"/>
              <a:t>Oktay</a:t>
            </a:r>
            <a:r>
              <a:rPr lang="en-MY" sz="1600" dirty="0"/>
              <a:t> K, Harvey BE, Partridge AH, et al. Fertility Preservation in Patients with Cancer: ASCO Clinical Practice Guideline Update. J Clin </a:t>
            </a:r>
          </a:p>
          <a:p>
            <a:pPr marL="0" indent="0">
              <a:buNone/>
            </a:pPr>
            <a:r>
              <a:rPr lang="en-MY" sz="1600" dirty="0"/>
              <a:t>         Oncol. 2018;36(19):1994-2001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1600" dirty="0"/>
              <a:t>116. </a:t>
            </a:r>
            <a:r>
              <a:rPr lang="en-MY" sz="1600" dirty="0" err="1"/>
              <a:t>Lambertini</a:t>
            </a:r>
            <a:r>
              <a:rPr lang="en-MY" sz="1600" dirty="0"/>
              <a:t> M, et al. Gonadotropin-Releasing Hormone Agonists During Chemotherapy for Preservation of Ovarian Function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1600" dirty="0"/>
              <a:t>         and Fertility in Premenopausal Patients with Early Breast Cancer: A Systematic Review and Meta-Analysis of Individual Patient-Level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1600" dirty="0"/>
              <a:t>         Data. J Clin Oncol. 2018;36(19):1981-90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9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Safety of pregnancy after </a:t>
            </a:r>
            <a:br>
              <a:rPr lang="en-US" b="1" dirty="0">
                <a:solidFill>
                  <a:srgbClr val="CC0066"/>
                </a:solidFill>
              </a:rPr>
            </a:br>
            <a:r>
              <a:rPr lang="en-US" b="1" dirty="0">
                <a:solidFill>
                  <a:srgbClr val="CC0066"/>
                </a:solidFill>
              </a:rPr>
              <a:t>breast cancer</a:t>
            </a:r>
            <a:endParaRPr lang="en-MY" sz="22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59374"/>
            <a:ext cx="10132291" cy="4696976"/>
          </a:xfrm>
        </p:spPr>
        <p:txBody>
          <a:bodyPr>
            <a:normAutofit fontScale="85000" lnSpcReduction="20000"/>
          </a:bodyPr>
          <a:lstStyle/>
          <a:p>
            <a:r>
              <a:rPr lang="en-US" sz="3800" dirty="0"/>
              <a:t>Observational study: 333 patients with pregnancy after breast cancer to 874 non-pregnant patients with breast </a:t>
            </a:r>
            <a:r>
              <a:rPr lang="en-US" sz="3800" dirty="0" err="1"/>
              <a:t>cancer.</a:t>
            </a:r>
            <a:r>
              <a:rPr lang="en-US" sz="3800" baseline="30000" dirty="0" err="1"/>
              <a:t>Lambertini</a:t>
            </a:r>
            <a:r>
              <a:rPr lang="en-US" sz="3800" baseline="30000" dirty="0"/>
              <a:t> M et al., 2018</a:t>
            </a:r>
            <a:endParaRPr lang="en-US" sz="3800" dirty="0"/>
          </a:p>
          <a:p>
            <a:pPr marL="442913" indent="-266700">
              <a:buFont typeface="Wingdings" panose="05000000000000000000" pitchFamily="2" charset="2"/>
              <a:buChar char="§"/>
            </a:pPr>
            <a:r>
              <a:rPr lang="en-US" sz="3300" dirty="0"/>
              <a:t>ER+ patients: no difference in disease­ free sur­vival/DFS (HR=0.94, 95% CI 0.70 to 1.26) or overall survival/OS (HR=0.84, 95% CI 0.60 to 1.18). </a:t>
            </a:r>
          </a:p>
          <a:p>
            <a:pPr marL="442913" indent="-266700">
              <a:buFont typeface="Wingdings" panose="05000000000000000000" pitchFamily="2" charset="2"/>
              <a:buChar char="§"/>
            </a:pPr>
            <a:r>
              <a:rPr lang="en-US" sz="3300" dirty="0"/>
              <a:t>ER- patients: bet­ter OS in the pregnant cohort (HR=0.57, 95% CI 0.36 to 0.90)</a:t>
            </a:r>
          </a:p>
          <a:p>
            <a:pPr marL="442913" indent="-266700">
              <a:buFont typeface="Wingdings" panose="05000000000000000000" pitchFamily="2" charset="2"/>
              <a:buChar char="§"/>
            </a:pPr>
            <a:r>
              <a:rPr lang="en-US" sz="3300" dirty="0"/>
              <a:t>No difference in DFS was seen in the subgroup of women who breastfed com­pared with those who did not. </a:t>
            </a:r>
          </a:p>
          <a:p>
            <a:pPr marL="0" indent="0">
              <a:buNone/>
            </a:pPr>
            <a:endParaRPr lang="en-MY" sz="2400" dirty="0"/>
          </a:p>
          <a:p>
            <a:pPr marL="0" indent="0">
              <a:buNone/>
            </a:pPr>
            <a:endParaRPr lang="en-MY" sz="2400" dirty="0"/>
          </a:p>
          <a:p>
            <a:pPr marL="0" indent="0">
              <a:buNone/>
            </a:pPr>
            <a:r>
              <a:rPr lang="en-MY" sz="1600" dirty="0" err="1"/>
              <a:t>Lambertini</a:t>
            </a:r>
            <a:r>
              <a:rPr lang="en-MY" sz="1600" dirty="0"/>
              <a:t> M, et al. Long-term Safety of Pregnancy Following Breast Cancer According to </a:t>
            </a:r>
            <a:r>
              <a:rPr lang="en-MY" sz="1600" dirty="0" err="1"/>
              <a:t>Estrogen</a:t>
            </a:r>
            <a:r>
              <a:rPr lang="en-MY" sz="1600" dirty="0"/>
              <a:t> Receptor Status. J Natl Cancer Inst. 2018;110(4):426-429</a:t>
            </a:r>
          </a:p>
          <a:p>
            <a:endParaRPr lang="en-MY" sz="2000" dirty="0"/>
          </a:p>
          <a:p>
            <a:endParaRPr lang="en-MY" sz="2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0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14152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Safety of FP</a:t>
            </a:r>
            <a:endParaRPr lang="en-MY" sz="22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173017"/>
            <a:ext cx="10132291" cy="5310616"/>
          </a:xfrm>
        </p:spPr>
        <p:txBody>
          <a:bodyPr>
            <a:normAutofit fontScale="62500" lnSpcReduction="20000"/>
          </a:bodyPr>
          <a:lstStyle/>
          <a:p>
            <a:r>
              <a:rPr lang="en-US" sz="4500" dirty="0"/>
              <a:t>Theoretically, ovarian stimulation &amp; increased estrogen level leads to accelerated growth of ER+ </a:t>
            </a:r>
            <a:r>
              <a:rPr lang="en-US" sz="4500" dirty="0" err="1"/>
              <a:t>tumour</a:t>
            </a:r>
            <a:r>
              <a:rPr lang="en-US" sz="4500" dirty="0"/>
              <a:t>.</a:t>
            </a:r>
          </a:p>
          <a:p>
            <a:r>
              <a:rPr lang="en-US" sz="4500" dirty="0"/>
              <a:t>In a SR, use of aromatase inhibitors i.e. letrozole in conjunction with gonadotropin stimulation reduced serum estrogen levels during ovarian stimulation.</a:t>
            </a:r>
            <a:r>
              <a:rPr lang="en-US" sz="4500" baseline="30000" dirty="0"/>
              <a:t>114</a:t>
            </a:r>
            <a:endParaRPr lang="en-US" sz="4500" dirty="0"/>
          </a:p>
          <a:p>
            <a:r>
              <a:rPr lang="en-US" sz="4500" dirty="0"/>
              <a:t>In women who underwent ovar­ian stimulation before surgical removal of the </a:t>
            </a:r>
            <a:r>
              <a:rPr lang="en-US" sz="4500" dirty="0" err="1"/>
              <a:t>tumour</a:t>
            </a:r>
            <a:r>
              <a:rPr lang="en-US" sz="4500" dirty="0"/>
              <a:t>, no increase in cancer recurrence seen after a median follow-­up duration of 43 months.</a:t>
            </a:r>
            <a:r>
              <a:rPr lang="en-US" sz="4500" baseline="30000" dirty="0"/>
              <a:t>113</a:t>
            </a:r>
            <a:endParaRPr lang="en-US" sz="4500" dirty="0"/>
          </a:p>
          <a:p>
            <a:endParaRPr lang="en-US" sz="1900" dirty="0"/>
          </a:p>
          <a:p>
            <a:r>
              <a:rPr lang="en-US" sz="4500" b="1" dirty="0"/>
              <a:t>Ovarian suppression with </a:t>
            </a:r>
            <a:r>
              <a:rPr lang="en-US" sz="4500" b="1" dirty="0" err="1"/>
              <a:t>GnRHa</a:t>
            </a:r>
            <a:r>
              <a:rPr lang="en-US" sz="4500" b="1" dirty="0"/>
              <a:t> </a:t>
            </a:r>
            <a:r>
              <a:rPr lang="en-US" sz="4500" dirty="0"/>
              <a:t>- meta­-analysis of 873 patients: no significant reduction in DFS or OS in the </a:t>
            </a:r>
            <a:r>
              <a:rPr lang="en-US" sz="4500" dirty="0" err="1"/>
              <a:t>GnRHa</a:t>
            </a:r>
            <a:r>
              <a:rPr lang="en-US" sz="4500" dirty="0"/>
              <a:t> group was seen, regardless of receptor status.</a:t>
            </a:r>
            <a:r>
              <a:rPr lang="en-US" sz="4500" baseline="30000" dirty="0"/>
              <a:t>116</a:t>
            </a:r>
            <a:r>
              <a:rPr lang="en-US" sz="4500" dirty="0"/>
              <a:t> </a:t>
            </a:r>
            <a:endParaRPr lang="en-MY" sz="4500" dirty="0"/>
          </a:p>
          <a:p>
            <a:endParaRPr lang="en-MY" sz="3200" dirty="0"/>
          </a:p>
          <a:p>
            <a:pPr marL="0" indent="0">
              <a:buNone/>
            </a:pPr>
            <a:r>
              <a:rPr lang="en-MY" sz="2200" dirty="0"/>
              <a:t>113. Rodriguez-</a:t>
            </a:r>
            <a:r>
              <a:rPr lang="en-MY" sz="2200" dirty="0" err="1"/>
              <a:t>Wallberg</a:t>
            </a:r>
            <a:r>
              <a:rPr lang="en-MY" sz="2200" dirty="0"/>
              <a:t> KA, </a:t>
            </a:r>
            <a:r>
              <a:rPr lang="en-MY" sz="2200" dirty="0" err="1"/>
              <a:t>Eloranta</a:t>
            </a:r>
            <a:r>
              <a:rPr lang="en-MY" sz="2200" dirty="0"/>
              <a:t> S, </a:t>
            </a:r>
            <a:r>
              <a:rPr lang="en-MY" sz="2200" dirty="0" err="1"/>
              <a:t>Krawiec</a:t>
            </a:r>
            <a:r>
              <a:rPr lang="en-MY" sz="2200" dirty="0"/>
              <a:t> K, et al. A. Safety of fertility preservation in breast cancer patients in a register-based </a:t>
            </a:r>
          </a:p>
          <a:p>
            <a:pPr marL="0" indent="0">
              <a:buNone/>
            </a:pPr>
            <a:r>
              <a:rPr lang="en-MY" sz="2200" dirty="0"/>
              <a:t>         matched cohort study. Breast Cancer Res Treat. 2018;167(3):761-9</a:t>
            </a:r>
          </a:p>
          <a:p>
            <a:pPr marL="0" indent="0">
              <a:buNone/>
            </a:pPr>
            <a:r>
              <a:rPr lang="en-MY" sz="2200" dirty="0"/>
              <a:t>114. Rodgers RJ, Reid GD, Koch J, et al. The safety and efficacy of controlled ovarian hyperstimulation for fertility preservation in women </a:t>
            </a:r>
          </a:p>
          <a:p>
            <a:pPr marL="0" indent="0">
              <a:buNone/>
            </a:pPr>
            <a:r>
              <a:rPr lang="en-MY" sz="2200" dirty="0"/>
              <a:t>         with early breast cancer: a systematic review. Hum </a:t>
            </a:r>
            <a:r>
              <a:rPr lang="en-MY" sz="2200" dirty="0" err="1"/>
              <a:t>Reprod</a:t>
            </a:r>
            <a:r>
              <a:rPr lang="en-MY" sz="2200" dirty="0"/>
              <a:t>. 2017;32(5):1033-45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9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Patients’ wish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0"/>
            <a:ext cx="10076873" cy="4594469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Survey of young women undergoing cancer treatment, over half (51.7%) felt that having children was the “most important” issue in their life, many wishing to use their own </a:t>
            </a:r>
            <a:r>
              <a:rPr lang="en-US" sz="3200" dirty="0" err="1"/>
              <a:t>oocytes.</a:t>
            </a:r>
            <a:r>
              <a:rPr lang="en-US" sz="3200" baseline="30000" dirty="0" err="1"/>
              <a:t>Reh</a:t>
            </a:r>
            <a:r>
              <a:rPr lang="en-US" sz="3200" baseline="30000" dirty="0"/>
              <a:t> AE et al., 2011</a:t>
            </a:r>
          </a:p>
          <a:p>
            <a:r>
              <a:rPr lang="en-US" sz="3200" dirty="0"/>
              <a:t>Risk of treatment-related infertility may even affect their decision making about undergoing the suggested cancer </a:t>
            </a:r>
            <a:r>
              <a:rPr lang="en-US" sz="3200" dirty="0" err="1"/>
              <a:t>treatment.</a:t>
            </a:r>
            <a:r>
              <a:rPr lang="en-US" sz="3200" baseline="30000" dirty="0" err="1"/>
              <a:t>Ruddy</a:t>
            </a:r>
            <a:r>
              <a:rPr lang="en-US" sz="3200" baseline="30000" dirty="0"/>
              <a:t> KJ et al., 2014</a:t>
            </a:r>
          </a:p>
          <a:p>
            <a:endParaRPr lang="en-US" sz="3200" baseline="30000" dirty="0"/>
          </a:p>
          <a:p>
            <a:pPr marL="0" indent="0">
              <a:buNone/>
            </a:pPr>
            <a:r>
              <a:rPr lang="en-US" sz="1400" dirty="0"/>
              <a:t>Reh AE, et al. Treatment outcomes and quality-of-life assessment in a university-based fertility preservation program: results of a registry of female cancer patients at 2 years. J Assist </a:t>
            </a:r>
            <a:r>
              <a:rPr lang="en-US" sz="1400" dirty="0" err="1"/>
              <a:t>Reprod</a:t>
            </a:r>
            <a:r>
              <a:rPr lang="en-US" sz="1400" dirty="0"/>
              <a:t> Genet. 2011;28(7):635-4</a:t>
            </a:r>
            <a:endParaRPr lang="en-MY" sz="1400" dirty="0"/>
          </a:p>
          <a:p>
            <a:pPr marL="0" indent="0">
              <a:buNone/>
            </a:pPr>
            <a:r>
              <a:rPr lang="en-MY" sz="1400" dirty="0"/>
              <a:t>Prospective study of fertility concerns and preservation strategies in young women with breast </a:t>
            </a:r>
            <a:r>
              <a:rPr lang="en-MY" sz="1400" dirty="0" err="1"/>
              <a:t>cancer.</a:t>
            </a:r>
            <a:r>
              <a:rPr lang="en-MY" sz="1400" i="1" dirty="0" err="1"/>
              <a:t>Ruddy</a:t>
            </a:r>
            <a:r>
              <a:rPr lang="en-MY" sz="1400" i="1" dirty="0"/>
              <a:t> KJ, </a:t>
            </a:r>
            <a:r>
              <a:rPr lang="en-MY" sz="1400" i="1" dirty="0" err="1"/>
              <a:t>Gelber</a:t>
            </a:r>
            <a:r>
              <a:rPr lang="en-MY" sz="1400" i="1" dirty="0"/>
              <a:t> SI, Tamimi RM, </a:t>
            </a:r>
            <a:r>
              <a:rPr lang="en-MY" sz="1400" dirty="0"/>
              <a:t>Ruddy KJ, et al. Prospective study of fertility concerns and preservation strategies in young women with breast cancer. J Clin Oncol. 2014;32(11):1151-6</a:t>
            </a:r>
          </a:p>
          <a:p>
            <a:pPr marL="0" indent="0">
              <a:buNone/>
            </a:pPr>
            <a:endParaRPr lang="en-MY" sz="1500" dirty="0"/>
          </a:p>
          <a:p>
            <a:endParaRPr lang="en-US" sz="3200" baseline="30000" dirty="0"/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2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Learning objectives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351338"/>
          </a:xfrm>
        </p:spPr>
        <p:txBody>
          <a:bodyPr/>
          <a:lstStyle/>
          <a:p>
            <a:r>
              <a:rPr lang="en-US" sz="3200" dirty="0"/>
              <a:t>To learn in breast cancer treatment on:</a:t>
            </a:r>
          </a:p>
          <a:p>
            <a:pPr marL="720725" indent="-452438">
              <a:buFont typeface="+mj-lt"/>
              <a:buAutoNum type="arabicPeriod"/>
            </a:pPr>
            <a:r>
              <a:rPr lang="en-MY" dirty="0"/>
              <a:t>i</a:t>
            </a:r>
            <a:r>
              <a:rPr lang="en-MY" sz="2800" dirty="0"/>
              <a:t>mpact of treatment on ovarian function</a:t>
            </a:r>
          </a:p>
          <a:p>
            <a:pPr marL="720725" indent="-452438">
              <a:buFont typeface="+mj-lt"/>
              <a:buAutoNum type="arabicPeriod"/>
            </a:pPr>
            <a:r>
              <a:rPr lang="en-MY" sz="2800" dirty="0"/>
              <a:t>fertility­ preservation options </a:t>
            </a:r>
          </a:p>
          <a:p>
            <a:pPr marL="720725" indent="-452438">
              <a:buFont typeface="+mj-lt"/>
              <a:buAutoNum type="arabicPeriod"/>
            </a:pPr>
            <a:r>
              <a:rPr lang="en-MY" sz="2800" dirty="0"/>
              <a:t>safety of ovarian stimulation &amp; post­-treatment pregnancy</a:t>
            </a:r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5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3B9116-E59D-4B0B-B664-8264860EF3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A2CFC5D-050E-42CC-B7A6-CB1939E06B2E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Take home messages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50139"/>
            <a:ext cx="10076873" cy="4351338"/>
          </a:xfrm>
        </p:spPr>
        <p:txBody>
          <a:bodyPr>
            <a:normAutofit fontScale="85000" lnSpcReduction="10000"/>
          </a:bodyPr>
          <a:lstStyle/>
          <a:p>
            <a:r>
              <a:rPr lang="en-MY" sz="2800" dirty="0"/>
              <a:t>Risks of infertility with cancer treatment &amp; options of fertility preservation should be discussed with patients in the reproductive age group.</a:t>
            </a:r>
            <a:endParaRPr lang="en-MY" sz="1800" dirty="0"/>
          </a:p>
          <a:p>
            <a:r>
              <a:rPr lang="en-MY" sz="2800" dirty="0"/>
              <a:t>Ovarian stimulation for oocyte or embryo cryopreservation can be started at any point in the menstrual cycle &amp; completed within 2 weeks. </a:t>
            </a:r>
          </a:p>
          <a:p>
            <a:r>
              <a:rPr lang="en-MY" sz="2800" dirty="0"/>
              <a:t>For women who decline or are unable to undergo cryopreservation, ovarian function suppression with </a:t>
            </a:r>
            <a:r>
              <a:rPr lang="en-MY" sz="2800" dirty="0" err="1"/>
              <a:t>GnRHa</a:t>
            </a:r>
            <a:r>
              <a:rPr lang="en-MY" sz="2800" dirty="0"/>
              <a:t> during chemotherapy reduces the </a:t>
            </a:r>
            <a:r>
              <a:rPr lang="en-MY" sz="2800" dirty="0" err="1"/>
              <a:t>gonadotoxicity</a:t>
            </a:r>
            <a:r>
              <a:rPr lang="en-MY" sz="2800" dirty="0"/>
              <a:t> of chemotherapy &amp; may increase the odds of natural conception in the future. </a:t>
            </a:r>
          </a:p>
          <a:p>
            <a:r>
              <a:rPr lang="en-MY" sz="2800" dirty="0"/>
              <a:t>No study to date has shown an increased risk of breast cancer recurrence in women who become pregnant after completing breast cancer treatment regardless of the time since the cancer diagnosis; similarly, no study has shown any adverse cancer­ related effects from ovarian stimulation before treatment or from ovarian function suppression during chemotherapy. </a:t>
            </a:r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A77B607-971B-4E36-B13F-7D244F52C3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087332" y="5852503"/>
            <a:ext cx="962024" cy="96483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91776BA-7828-4ABE-82CB-E841C18C59D4}"/>
              </a:ext>
            </a:extLst>
          </p:cNvPr>
          <p:cNvSpPr/>
          <p:nvPr/>
        </p:nvSpPr>
        <p:spPr>
          <a:xfrm>
            <a:off x="4804296" y="616924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8FC181-9846-4504-9903-175584011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b="1" dirty="0">
                <a:solidFill>
                  <a:srgbClr val="CC0066"/>
                </a:solidFill>
              </a:rPr>
              <a:t>Thank you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CE51C9-C058-4C31-A2C0-F9CAA39B8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0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Introduction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351338"/>
          </a:xfrm>
        </p:spPr>
        <p:txBody>
          <a:bodyPr/>
          <a:lstStyle/>
          <a:p>
            <a:r>
              <a:rPr lang="en-MY" sz="3200" dirty="0"/>
              <a:t>50% of women aged 40 years or younger in developed coun­tries currently diagnosed with breast cancer (BC) have not yet com­pleted their families, possibly because of delayed childbearing.</a:t>
            </a:r>
          </a:p>
          <a:p>
            <a:endParaRPr lang="en-MY" sz="3200" dirty="0"/>
          </a:p>
          <a:p>
            <a:endParaRPr lang="en-MY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1400" dirty="0"/>
              <a:t>Ruddy KJ, et al. Prospective study of fertility concerns and preservation strategies in young women with breast cancer. J Clin Oncol. 2014;32(11):1151-6</a:t>
            </a:r>
            <a:endParaRPr lang="en-US" sz="3200" dirty="0"/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3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Risk of infertility among </a:t>
            </a:r>
            <a:br>
              <a:rPr lang="en-US" b="1" dirty="0">
                <a:solidFill>
                  <a:srgbClr val="CC0066"/>
                </a:solidFill>
              </a:rPr>
            </a:br>
            <a:r>
              <a:rPr lang="en-US" b="1" dirty="0">
                <a:solidFill>
                  <a:srgbClr val="CC0066"/>
                </a:solidFill>
              </a:rPr>
              <a:t>cancer survivors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351338"/>
          </a:xfrm>
        </p:spPr>
        <p:txBody>
          <a:bodyPr>
            <a:normAutofit/>
          </a:bodyPr>
          <a:lstStyle/>
          <a:p>
            <a:pPr rtl="0"/>
            <a:r>
              <a:rPr lang="en-MY" sz="3200" b="0" i="0" u="none" strike="noStrike" kern="1200" baseline="0" dirty="0">
                <a:solidFill>
                  <a:srgbClr val="000000"/>
                </a:solidFill>
              </a:rPr>
              <a:t>Chemotherapy-induced ovarian damage depends on: </a:t>
            </a:r>
          </a:p>
          <a:p>
            <a:pPr marL="534988" indent="-266700" rtl="0">
              <a:buSzPts val="2400"/>
              <a:buFont typeface="Wingdings" panose="05000000000000000000" pitchFamily="2" charset="2"/>
              <a:buChar char="§"/>
            </a:pPr>
            <a:r>
              <a:rPr lang="en-MY" b="0" i="0" u="none" strike="noStrike" kern="1200" baseline="0" dirty="0">
                <a:solidFill>
                  <a:srgbClr val="000000"/>
                </a:solidFill>
              </a:rPr>
              <a:t>patient’s age at BC diagnosis </a:t>
            </a:r>
          </a:p>
          <a:p>
            <a:pPr marL="534988" indent="-266700" rtl="0">
              <a:buSzPts val="2400"/>
              <a:buFont typeface="Wingdings" panose="05000000000000000000" pitchFamily="2" charset="2"/>
              <a:buChar char="§"/>
            </a:pPr>
            <a:r>
              <a:rPr lang="en-MY" b="0" i="0" u="none" strike="noStrike" kern="1200" baseline="0" dirty="0">
                <a:solidFill>
                  <a:srgbClr val="000000"/>
                </a:solidFill>
              </a:rPr>
              <a:t>individual’s ovarian reserve</a:t>
            </a:r>
          </a:p>
          <a:p>
            <a:pPr marL="534988" indent="-266700" rtl="0">
              <a:buSzPts val="2400"/>
              <a:buFont typeface="Wingdings" panose="05000000000000000000" pitchFamily="2" charset="2"/>
              <a:buChar char="§"/>
            </a:pPr>
            <a:r>
              <a:rPr lang="en-US" b="0" i="0" u="none" strike="noStrike" kern="1200" baseline="0" dirty="0">
                <a:solidFill>
                  <a:srgbClr val="000000"/>
                </a:solidFill>
              </a:rPr>
              <a:t>type &amp; dose of planned chemotherapy</a:t>
            </a:r>
          </a:p>
          <a:p>
            <a:endParaRPr lang="en-MY" sz="3200" dirty="0"/>
          </a:p>
          <a:p>
            <a:endParaRPr lang="en-MY" sz="3200" dirty="0"/>
          </a:p>
          <a:p>
            <a:pPr marL="0" indent="0">
              <a:buNone/>
            </a:pP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44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CC0066"/>
                </a:solidFill>
              </a:rPr>
              <a:t>Ovarian reserve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631" y="1671787"/>
            <a:ext cx="5775766" cy="4896171"/>
          </a:xfrm>
        </p:spPr>
        <p:txBody>
          <a:bodyPr>
            <a:normAutofit fontScale="85000" lnSpcReduction="20000"/>
          </a:bodyPr>
          <a:lstStyle/>
          <a:p>
            <a:r>
              <a:rPr lang="en-US" sz="3100" dirty="0"/>
              <a:t>During embryonic development, germ cells proliferate &amp; reach a maximal number (6 - 7 million) at 20 weeks of gestation . </a:t>
            </a:r>
          </a:p>
          <a:p>
            <a:r>
              <a:rPr lang="en-US" sz="3100" dirty="0"/>
              <a:t>This number decreases due to atresia to 1 million at birth &amp; to 400,000 oocytes around puberty. </a:t>
            </a:r>
          </a:p>
          <a:p>
            <a:r>
              <a:rPr lang="en-US" sz="3100" dirty="0"/>
              <a:t>During the reproductive lifespan, this finite number of oocytes - called the ovarian reserve - further decreases with each menstrual cycle.</a:t>
            </a:r>
          </a:p>
          <a:p>
            <a:r>
              <a:rPr lang="en-US" sz="3100" dirty="0"/>
              <a:t>Ultimately reaching 1,000 at the time of menopause.</a:t>
            </a:r>
          </a:p>
          <a:p>
            <a:endParaRPr lang="en-MY" sz="15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1800" dirty="0"/>
              <a:t>Kim SY, et al. Toward precision medicine for preserving fertility in cancer patients: existing and emerging fertility preservation options for women. J </a:t>
            </a:r>
            <a:r>
              <a:rPr lang="en-MY" sz="1800" dirty="0" err="1"/>
              <a:t>Gynecol</a:t>
            </a:r>
            <a:r>
              <a:rPr lang="en-MY" sz="1800" dirty="0"/>
              <a:t> Oncol. 2016;27(2):e2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</a:t>
            </a:fld>
            <a:endParaRPr lang="en-US"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0CCBFEB8-D30F-4308-93D6-C35FD3ECDE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537"/>
          <a:stretch/>
        </p:blipFill>
        <p:spPr>
          <a:xfrm>
            <a:off x="7033846" y="10"/>
            <a:ext cx="515815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03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Ovarian reserve</a:t>
            </a:r>
            <a:r>
              <a:rPr lang="en-US" sz="2000" b="1" dirty="0">
                <a:solidFill>
                  <a:srgbClr val="CC0066"/>
                </a:solidFill>
              </a:rPr>
              <a:t>-2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</a:t>
            </a:fld>
            <a:endParaRPr lang="en-US"/>
          </a:p>
        </p:txBody>
      </p:sp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233F9A68-0483-44EF-AB7D-BBF22FF535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31136" y="1420348"/>
            <a:ext cx="7729728" cy="4553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77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Risk of infertility among </a:t>
            </a:r>
            <a:br>
              <a:rPr lang="en-US" b="1" dirty="0">
                <a:solidFill>
                  <a:srgbClr val="CC0066"/>
                </a:solidFill>
              </a:rPr>
            </a:br>
            <a:r>
              <a:rPr lang="en-US" b="1" dirty="0">
                <a:solidFill>
                  <a:srgbClr val="CC0066"/>
                </a:solidFill>
              </a:rPr>
              <a:t>cancer survivors</a:t>
            </a:r>
            <a:r>
              <a:rPr lang="en-US" sz="2200" b="1" dirty="0">
                <a:solidFill>
                  <a:srgbClr val="CC0066"/>
                </a:solidFill>
              </a:rPr>
              <a:t>-2</a:t>
            </a:r>
            <a:endParaRPr lang="en-MY" sz="22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96319"/>
            <a:ext cx="10076873" cy="4351338"/>
          </a:xfrm>
        </p:spPr>
        <p:txBody>
          <a:bodyPr>
            <a:normAutofit/>
          </a:bodyPr>
          <a:lstStyle/>
          <a:p>
            <a:r>
              <a:rPr lang="en-US" sz="3200" dirty="0"/>
              <a:t>Chemotherapy usually causes damage to preovulatory ovar­ian follicles leading to temporary amenorrhea.</a:t>
            </a:r>
          </a:p>
          <a:p>
            <a:r>
              <a:rPr lang="en-US" sz="3200" dirty="0"/>
              <a:t>Menses generally resume within 3 - 4 months but may take up to 2 years. </a:t>
            </a:r>
          </a:p>
          <a:p>
            <a:r>
              <a:rPr lang="en-US" sz="3200" dirty="0"/>
              <a:t>Men­struation does not resume if ovarian reserve has been depleted to the point of ovarian failure.</a:t>
            </a:r>
          </a:p>
          <a:p>
            <a:endParaRPr lang="en-MY" sz="3200" dirty="0"/>
          </a:p>
          <a:p>
            <a:endParaRPr lang="en-MY" sz="3200" dirty="0"/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18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32D95898-9FB3-534A-835C-C3C686777D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7550" y="2120620"/>
            <a:ext cx="10197296" cy="264008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C0B8CB-CB1C-B84B-8E2A-6609C45F1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549" y="1548269"/>
            <a:ext cx="10197297" cy="61345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E9EA3D8-616D-2249-8045-62753E3BB470}"/>
              </a:ext>
            </a:extLst>
          </p:cNvPr>
          <p:cNvSpPr/>
          <p:nvPr/>
        </p:nvSpPr>
        <p:spPr>
          <a:xfrm>
            <a:off x="937548" y="5949877"/>
            <a:ext cx="100075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dirty="0" err="1"/>
              <a:t>Poorvu</a:t>
            </a:r>
            <a:r>
              <a:rPr lang="en-US" altLang="en-US" sz="1400" dirty="0"/>
              <a:t> PD, et al. Cancer Treatment-Related Infertility: A Critical Review of the Evidence. JNCI Cancer </a:t>
            </a:r>
            <a:r>
              <a:rPr lang="en-US" altLang="en-US" sz="1400" dirty="0" err="1"/>
              <a:t>Spectr</a:t>
            </a:r>
            <a:r>
              <a:rPr lang="en-US" altLang="en-US" sz="1400" dirty="0"/>
              <a:t>. 2019;3(1):pkz008</a:t>
            </a:r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5D58F047-D262-D740-855B-767776BFB7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183403"/>
              </p:ext>
            </p:extLst>
          </p:nvPr>
        </p:nvGraphicFramePr>
        <p:xfrm>
          <a:off x="937548" y="4817198"/>
          <a:ext cx="10197296" cy="103530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98648">
                  <a:extLst>
                    <a:ext uri="{9D8B030D-6E8A-4147-A177-3AD203B41FA5}">
                      <a16:colId xmlns:a16="http://schemas.microsoft.com/office/drawing/2014/main" val="803500861"/>
                    </a:ext>
                  </a:extLst>
                </a:gridCol>
                <a:gridCol w="5098648">
                  <a:extLst>
                    <a:ext uri="{9D8B030D-6E8A-4147-A177-3AD203B41FA5}">
                      <a16:colId xmlns:a16="http://schemas.microsoft.com/office/drawing/2014/main" val="1987587521"/>
                    </a:ext>
                  </a:extLst>
                </a:gridCol>
              </a:tblGrid>
              <a:tr h="1035305">
                <a:tc>
                  <a:txBody>
                    <a:bodyPr/>
                    <a:lstStyle/>
                    <a:p>
                      <a:r>
                        <a:rPr lang="en-US" sz="1800" b="0" dirty="0">
                          <a:highlight>
                            <a:srgbClr val="00FF00"/>
                          </a:highlight>
                        </a:rPr>
                        <a:t>Low risk (&lt;25% decrease in likelihood of pregnancy/fertility-related outcome or &lt;25% increase in infertility or infertility-related outcome)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highlight>
                            <a:srgbClr val="FFFF00"/>
                          </a:highlight>
                        </a:rPr>
                        <a:t>Intermediate risk (25 - 75% decrease in likelihood of pregnancy/fertility-related outcome or 25 - 75% increase in infertility or infertility-related outcome)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083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A92D3985-F421-4064-9EF9-61CA673D2CD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76A796D-2E4C-4577-8604-3414F64B8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Risks to female fertility associated with cancer treatments</a:t>
            </a:r>
            <a:endParaRPr lang="en-MY" sz="2000" b="1" dirty="0">
              <a:solidFill>
                <a:srgbClr val="CC0066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76E7F30-3D33-4CD9-81D0-9E0A2FF365F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DD7E8C9-1ED4-491B-9E4A-D627E01CF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71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Chemotherapy &amp; infertility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0"/>
            <a:ext cx="10076873" cy="4230074"/>
          </a:xfrm>
        </p:spPr>
        <p:txBody>
          <a:bodyPr>
            <a:normAutofit fontScale="85000" lnSpcReduction="10000"/>
          </a:bodyPr>
          <a:lstStyle/>
          <a:p>
            <a:r>
              <a:rPr lang="en-US" sz="3300" dirty="0"/>
              <a:t>Combination chemotherapies typically advance a woman's reproductive age by around 10 </a:t>
            </a:r>
            <a:r>
              <a:rPr lang="en-US" sz="3300" dirty="0" err="1"/>
              <a:t>years.</a:t>
            </a:r>
            <a:r>
              <a:rPr lang="en-US" sz="3300" baseline="30000" dirty="0" err="1"/>
              <a:t>Oktem</a:t>
            </a:r>
            <a:r>
              <a:rPr lang="en-US" sz="3300" baseline="30000" dirty="0"/>
              <a:t> O et al., 2007</a:t>
            </a:r>
          </a:p>
          <a:p>
            <a:r>
              <a:rPr lang="en-US" sz="3300" dirty="0"/>
              <a:t>Difficult to clearly assess the effects of chemotherapy on fertility: 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sz="2800" dirty="0"/>
              <a:t>Amenorrhea does not necessarily indicate menopause.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sz="2800" dirty="0"/>
              <a:t>40% of women aged 35 years who resume normal menses following cancer treatment experience infertility due to severely diminished ovarian </a:t>
            </a:r>
            <a:r>
              <a:rPr lang="en-US" sz="2800" dirty="0" err="1"/>
              <a:t>reserve.</a:t>
            </a:r>
            <a:r>
              <a:rPr lang="en-US" sz="2800" baseline="30000" dirty="0" err="1"/>
              <a:t>Gracia</a:t>
            </a:r>
            <a:r>
              <a:rPr lang="en-US" sz="2800" baseline="30000" dirty="0"/>
              <a:t> CR et al, 2012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sz="2800" dirty="0"/>
              <a:t>Regular ovulatory cycles can be maintained by only 10% of the ovary.</a:t>
            </a:r>
          </a:p>
          <a:p>
            <a:endParaRPr lang="en-MY" sz="2200" dirty="0"/>
          </a:p>
          <a:p>
            <a:pPr marL="0" indent="0">
              <a:buNone/>
            </a:pPr>
            <a:r>
              <a:rPr lang="en-US" sz="1600" dirty="0" err="1"/>
              <a:t>Oktem</a:t>
            </a:r>
            <a:r>
              <a:rPr lang="en-US" sz="1600" dirty="0"/>
              <a:t> O, et al. Quantitative assessment of the impact of chemotherapy on ovarian follicle reserve and stromal function. Cancer. 2007;110(10):2222-9</a:t>
            </a:r>
          </a:p>
          <a:p>
            <a:pPr marL="0" indent="0">
              <a:buNone/>
            </a:pPr>
            <a:endParaRPr lang="en-MY" sz="9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1600" dirty="0" err="1"/>
              <a:t>Gracia</a:t>
            </a:r>
            <a:r>
              <a:rPr lang="en-MY" sz="1600" dirty="0"/>
              <a:t> CR, et al. Impact of cancer therapies on ovarian reserve. </a:t>
            </a:r>
            <a:r>
              <a:rPr lang="en-MY" sz="1600" dirty="0" err="1"/>
              <a:t>Fertil</a:t>
            </a:r>
            <a:r>
              <a:rPr lang="en-MY" sz="1600" dirty="0"/>
              <a:t> </a:t>
            </a:r>
            <a:r>
              <a:rPr lang="en-MY" sz="1600" dirty="0" err="1"/>
              <a:t>Steril</a:t>
            </a:r>
            <a:r>
              <a:rPr lang="en-MY" sz="1600" dirty="0"/>
              <a:t>. 2012;97:134–140.e1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20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loud skipper design slides.potx" id="{A839CB2D-CAF8-4C90-9E08-F1ACA2C5BDD5}" vid="{4C3DFA96-B4CF-43D6-AFA3-6C4764C0CD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58295</TotalTime>
  <Words>2075</Words>
  <Application>Microsoft Office PowerPoint</Application>
  <PresentationFormat>Widescreen</PresentationFormat>
  <Paragraphs>202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</vt:lpstr>
      <vt:lpstr>Pristina</vt:lpstr>
      <vt:lpstr>Wingdings</vt:lpstr>
      <vt:lpstr>Cloud skipper design template</vt:lpstr>
      <vt:lpstr>TRAINING OF CORE TRAINERS  CLINICAL PRACTICE GUIDELINES  MANAGEMENT OF  BREAST CANCER  (THIRD EDITION)</vt:lpstr>
      <vt:lpstr>Learning objectives</vt:lpstr>
      <vt:lpstr>Introduction</vt:lpstr>
      <vt:lpstr>Risk of infertility among  cancer survivors</vt:lpstr>
      <vt:lpstr>Ovarian reserve</vt:lpstr>
      <vt:lpstr>Ovarian reserve-2</vt:lpstr>
      <vt:lpstr>Risk of infertility among  cancer survivors-2</vt:lpstr>
      <vt:lpstr>Risks to female fertility associated with cancer treatments</vt:lpstr>
      <vt:lpstr>Chemotherapy &amp; infertility</vt:lpstr>
      <vt:lpstr>Tamoxifen &amp; infertility</vt:lpstr>
      <vt:lpstr>Options of fertility preservation (FP)</vt:lpstr>
      <vt:lpstr>FP: Embryo cryopreservation</vt:lpstr>
      <vt:lpstr>FP: Oocytes cryopreservation</vt:lpstr>
      <vt:lpstr>FP: Ovarian tissue cryopreservation</vt:lpstr>
      <vt:lpstr>FP: GnRHa during chemotherapy</vt:lpstr>
      <vt:lpstr>FP: GnRHa during chemotherapy-2</vt:lpstr>
      <vt:lpstr>Safety of pregnancy after  breast cancer</vt:lpstr>
      <vt:lpstr>Safety of FP</vt:lpstr>
      <vt:lpstr>Patients’ wish</vt:lpstr>
      <vt:lpstr>Take home messages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CORE TRAINERS ON CLINICAL PRACTICE GUIDELINES (CPG)  MANAGEMENT OF BREAST CANCER (THIRD EDITION)</dc:title>
  <dc:creator>Zawiah Mansor</dc:creator>
  <cp:lastModifiedBy>Mohd Aminuddin Mohd Yusof</cp:lastModifiedBy>
  <cp:revision>238</cp:revision>
  <dcterms:created xsi:type="dcterms:W3CDTF">2020-08-13T07:33:34Z</dcterms:created>
  <dcterms:modified xsi:type="dcterms:W3CDTF">2022-03-11T04:07:19Z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